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F949-0E1E-482C-9FBA-6C30CC08A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A6BC3-78BC-446A-B469-2C000A236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B6531-489A-4A7D-9D1E-285C411B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F3D0-9627-4D6B-80B0-D662875A3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4BDD6-036D-4EF3-9897-71D0A4EC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7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FDE7-BFC1-43CF-B62C-877A9871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7CC9D-0E4A-41DE-A3EE-464B1F18C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8C844-C2CB-423B-9808-20002820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73EB7-7549-4141-837A-C6C876EE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4CFE2-B7D1-4915-83FD-A0458A9C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382957-700F-499B-969E-72F367A27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62904-823E-4D93-95A1-430E4F2F6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525FD-F578-4425-A306-7D2E23A2C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5117B-ACEC-4356-893D-DEA1E107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3FA6-9EC8-49AA-B757-8CF2FE3A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2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9269-5F29-4D2E-A8F3-F5683B74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24FA-4058-4EF9-B922-4133FB706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FA6C2-A3A7-44CA-9850-02D52CC4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6B691-750E-4718-95AE-66792E02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DA2D3-C636-4427-ACB9-C1D2A4BE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9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45C5-DF65-40E0-AD95-1C9C6FE5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2C345-798D-4887-BF9A-53966EB66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CD51-7FBA-434E-9188-FC292576E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C29B0-883D-466F-B4C9-D2C5C4E63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D77BB-38C2-4E78-B88F-1D34A2EC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0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198D-A37A-455A-9D9E-C2BC4575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8962-55E3-435D-8DBF-2376D9844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07501-091F-4F37-AE4B-2030A014B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17774-5CEE-4F73-AD69-4E65FF59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56088-82E2-4623-A5CB-12288F3D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8D9DB-7D42-41DC-BFF3-F29921EF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7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B127-5200-4522-801E-1E9CE700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C35DD-F304-4A24-A0BF-713CF800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586DA-9849-4919-8848-A62711593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FD3AD-3E69-45B3-9295-8EB6EAE02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58299-38D2-453C-9E1E-0EE5A3515E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98BF7-FEDE-41E9-BE94-FD8EEFA2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73002-EF1A-4E46-A1B3-EC4F0449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0DA52-2C44-4E47-B5BE-0FFB53CA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58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7ED8-EF5F-4D49-82C8-91DDD9C6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71B3-CF10-46A1-A13C-201A613D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0B1F6-E489-430B-A1F4-B8FAC934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30085-79FB-4511-ADBC-990951B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7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E99CC-46E2-4B0D-913A-47D67B0B1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2F173-BE6A-41C8-8E17-C765B79D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A586D-3097-4DF3-9C44-A3A944C4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31B1-7DBE-4F48-AEDC-67C9491A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0BEA1-AD74-48B5-AC97-A5287FA3C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B0A0E-A5BE-470F-925E-D9112E7D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51724-E52A-4C02-8091-342BF4D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69196-0767-4D90-9C4D-0C68E3F5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3802A-C7A6-4195-97BD-7AE7121E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5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AEE1-2A8F-437E-8B2B-4F880ECD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BD342-1962-487A-A081-1803B6E2F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CB538-24D9-4593-94D3-3A5AC7E7E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2AB11-848A-4A5B-B2D5-C4657843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CE250-7842-4448-BDA1-10084E35E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94539-1360-4760-9C3C-CFCEE0B2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3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9C47A-B5C2-4EDB-A605-D94A08D4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64845-FE44-471A-898F-39AEAE56C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DBD2-222F-4656-8A75-76D501936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F4EA9-D17B-44FD-BBC1-54B19200E63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0891F-5FBD-4117-99E4-0585D46CC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901B4-B847-466D-A235-E9FEB6CAF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639C0-CD88-4A2E-A175-B7F4D068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100000">
              <a:schemeClr val="tx1">
                <a:lumMod val="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discussing work in conference room meeting">
            <a:extLst>
              <a:ext uri="{FF2B5EF4-FFF2-40B4-BE49-F238E27FC236}">
                <a16:creationId xmlns:a16="http://schemas.microsoft.com/office/drawing/2014/main" id="{944FD8D9-3BF7-46E6-AE31-66786F028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-17848"/>
            <a:ext cx="12192000" cy="6858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417D8A-0239-4248-BEB9-37998B1171BA}"/>
              </a:ext>
            </a:extLst>
          </p:cNvPr>
          <p:cNvSpPr txBox="1"/>
          <p:nvPr/>
        </p:nvSpPr>
        <p:spPr>
          <a:xfrm>
            <a:off x="759655" y="154745"/>
            <a:ext cx="1102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Agency FB" panose="020B0503020202020204" pitchFamily="34" charset="0"/>
              </a:rPr>
              <a:t>Project Insights - Week 53 (31st Dec)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F40EC8-6E24-4162-92CA-F3E8A5240B68}"/>
              </a:ext>
            </a:extLst>
          </p:cNvPr>
          <p:cNvGrpSpPr/>
          <p:nvPr/>
        </p:nvGrpSpPr>
        <p:grpSpPr>
          <a:xfrm>
            <a:off x="759654" y="1221545"/>
            <a:ext cx="8201466" cy="4397804"/>
            <a:chOff x="759654" y="1221545"/>
            <a:chExt cx="8201466" cy="43978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D95859-272F-466E-A413-993809B98A3C}"/>
                </a:ext>
              </a:extLst>
            </p:cNvPr>
            <p:cNvSpPr txBox="1"/>
            <p:nvPr/>
          </p:nvSpPr>
          <p:spPr>
            <a:xfrm>
              <a:off x="759655" y="1221545"/>
              <a:ext cx="24501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C000"/>
                  </a:solidFill>
                  <a:latin typeface="Agency FB" panose="020B0503020202020204" pitchFamily="34" charset="0"/>
                </a:rPr>
                <a:t>WoW Change: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F98DA1-192B-4864-A906-578BD396AF87}"/>
                </a:ext>
              </a:extLst>
            </p:cNvPr>
            <p:cNvSpPr txBox="1"/>
            <p:nvPr/>
          </p:nvSpPr>
          <p:spPr>
            <a:xfrm>
              <a:off x="1181686" y="1854961"/>
              <a:ext cx="77794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Total Revenue increased by </a:t>
              </a:r>
              <a:r>
                <a:rPr lang="en-US" sz="2000" b="1" dirty="0">
                  <a:solidFill>
                    <a:srgbClr val="FFC000"/>
                  </a:solidFill>
                  <a:latin typeface="Bahnschrift SemiBold" panose="020B0502040204020203" pitchFamily="34" charset="0"/>
                </a:rPr>
                <a:t>28.8</a:t>
              </a: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%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Transaction Amount &amp; Count increased by </a:t>
              </a:r>
              <a:r>
                <a:rPr lang="en-US" sz="2000" b="1" dirty="0">
                  <a:solidFill>
                    <a:srgbClr val="FFC000"/>
                  </a:solidFill>
                  <a:latin typeface="Bahnschrift SemiBold" panose="020B0502040204020203" pitchFamily="34" charset="0"/>
                </a:rPr>
                <a:t>35.04%</a:t>
              </a: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&amp; </a:t>
              </a:r>
              <a:r>
                <a:rPr lang="en-US" sz="2000" b="1" dirty="0">
                  <a:solidFill>
                    <a:srgbClr val="FFC000"/>
                  </a:solidFill>
                  <a:latin typeface="Bahnschrift SemiBold" panose="020B0502040204020203" pitchFamily="34" charset="0"/>
                </a:rPr>
                <a:t>3.39</a:t>
              </a: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%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Customer count increased by </a:t>
              </a:r>
              <a:r>
                <a:rPr lang="en-US" sz="2000" b="1" dirty="0">
                  <a:solidFill>
                    <a:srgbClr val="FFC000"/>
                  </a:solidFill>
                  <a:latin typeface="Bahnschrift SemiBold" panose="020B0502040204020203" pitchFamily="34" charset="0"/>
                </a:rPr>
                <a:t>12.8</a:t>
              </a: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1DAB0A-1842-4806-95A7-4AECCFFDC94F}"/>
                </a:ext>
              </a:extLst>
            </p:cNvPr>
            <p:cNvSpPr txBox="1"/>
            <p:nvPr/>
          </p:nvSpPr>
          <p:spPr>
            <a:xfrm>
              <a:off x="759655" y="2887933"/>
              <a:ext cx="24501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C000"/>
                  </a:solidFill>
                  <a:latin typeface="Agency FB" panose="020B0503020202020204" pitchFamily="34" charset="0"/>
                </a:rPr>
                <a:t>Revenue YTD: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C05917-E19F-4550-89FB-343A3DD8CB35}"/>
                </a:ext>
              </a:extLst>
            </p:cNvPr>
            <p:cNvSpPr txBox="1"/>
            <p:nvPr/>
          </p:nvSpPr>
          <p:spPr>
            <a:xfrm>
              <a:off x="1181686" y="3428462"/>
              <a:ext cx="77794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Overall revenue is </a:t>
              </a:r>
              <a:r>
                <a:rPr lang="en-US" sz="2000" b="1" dirty="0">
                  <a:solidFill>
                    <a:srgbClr val="FFC000"/>
                  </a:solidFill>
                  <a:latin typeface="Bahnschrift SemiBold" panose="020B0502040204020203" pitchFamily="34" charset="0"/>
                </a:rPr>
                <a:t>$57M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Total transaction amount is </a:t>
              </a:r>
              <a:r>
                <a:rPr lang="en-US" sz="2000" b="1" dirty="0">
                  <a:solidFill>
                    <a:srgbClr val="FFC000"/>
                  </a:solidFill>
                  <a:latin typeface="Bahnschrift SemiBold" panose="020B0502040204020203" pitchFamily="34" charset="0"/>
                </a:rPr>
                <a:t>$8M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Total interests are </a:t>
              </a:r>
              <a:r>
                <a:rPr lang="en-US" sz="2000" b="1" dirty="0">
                  <a:solidFill>
                    <a:srgbClr val="FFC000"/>
                  </a:solidFill>
                  <a:latin typeface="Bahnschrift SemiBold" panose="020B0502040204020203" pitchFamily="34" charset="0"/>
                </a:rPr>
                <a:t>$46M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E5AADF-9449-4306-9FA9-AF3BE1B0017D}"/>
                </a:ext>
              </a:extLst>
            </p:cNvPr>
            <p:cNvSpPr txBox="1"/>
            <p:nvPr/>
          </p:nvSpPr>
          <p:spPr>
            <a:xfrm>
              <a:off x="759654" y="4403632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C000"/>
                  </a:solidFill>
                  <a:latin typeface="Agency FB" panose="020B0503020202020204" pitchFamily="34" charset="0"/>
                </a:rPr>
                <a:t>Gender Contribution: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AD6AEF-17F3-4CB3-A4B8-6EE0F2B5E26E}"/>
                </a:ext>
              </a:extLst>
            </p:cNvPr>
            <p:cNvSpPr txBox="1"/>
            <p:nvPr/>
          </p:nvSpPr>
          <p:spPr>
            <a:xfrm>
              <a:off x="1181686" y="4911463"/>
              <a:ext cx="77794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Male customers contribute </a:t>
              </a:r>
              <a:r>
                <a:rPr lang="en-US" sz="2000" b="1" dirty="0">
                  <a:solidFill>
                    <a:srgbClr val="FFC000"/>
                  </a:solidFill>
                  <a:latin typeface="Bahnschrift SemiBold" panose="020B0502040204020203" pitchFamily="34" charset="0"/>
                </a:rPr>
                <a:t>$31M </a:t>
              </a: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to revenue,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while female customers contribute </a:t>
              </a:r>
              <a:r>
                <a:rPr lang="en-US" sz="2000" b="1" dirty="0">
                  <a:solidFill>
                    <a:srgbClr val="FFC000"/>
                  </a:solidFill>
                  <a:latin typeface="Bahnschrift SemiBold" panose="020B0502040204020203" pitchFamily="34" charset="0"/>
                </a:rPr>
                <a:t>$26M</a:t>
              </a:r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.</a:t>
              </a:r>
              <a:endParaRPr lang="en-US" sz="2000" b="1" dirty="0">
                <a:solidFill>
                  <a:srgbClr val="FFC000"/>
                </a:solidFill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3C08C90-3533-4458-B512-B87161B8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8898">
            <a:off x="7570370" y="1980182"/>
            <a:ext cx="4669000" cy="54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100000">
              <a:schemeClr val="tx1">
                <a:lumMod val="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417D8A-0239-4248-BEB9-37998B1171BA}"/>
              </a:ext>
            </a:extLst>
          </p:cNvPr>
          <p:cNvSpPr txBox="1"/>
          <p:nvPr/>
        </p:nvSpPr>
        <p:spPr>
          <a:xfrm>
            <a:off x="850876" y="394230"/>
            <a:ext cx="1102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Agency FB" panose="020B0503020202020204" pitchFamily="34" charset="0"/>
              </a:rPr>
              <a:t>Credit card financial dashboard using Power BI:</a:t>
            </a:r>
          </a:p>
        </p:txBody>
      </p:sp>
      <p:pic>
        <p:nvPicPr>
          <p:cNvPr id="3" name="Picture 2" descr="Man working on a laptop">
            <a:extLst>
              <a:ext uri="{FF2B5EF4-FFF2-40B4-BE49-F238E27FC236}">
                <a16:creationId xmlns:a16="http://schemas.microsoft.com/office/drawing/2014/main" id="{18168465-DF5D-4C70-B98D-3C6D01725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98DA1-192B-4864-A906-578BD396AF87}"/>
              </a:ext>
            </a:extLst>
          </p:cNvPr>
          <p:cNvSpPr txBox="1"/>
          <p:nvPr/>
        </p:nvSpPr>
        <p:spPr>
          <a:xfrm>
            <a:off x="649171" y="1798297"/>
            <a:ext cx="7779434" cy="326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Developed an interactive data visual using transaction and customer data from a SQL database, providing real-time insights.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Streamlined data processing &amp; analysis to monitor key performance metrics and trends.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Shared actionable insights with stakeholders based on dashboard findings to support decision-making processes.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507BF7-A597-4283-BA30-1A2157648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8898">
            <a:off x="7879654" y="1845711"/>
            <a:ext cx="4669000" cy="54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8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100000">
              <a:schemeClr val="tx1">
                <a:lumMod val="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417D8A-0239-4248-BEB9-37998B1171BA}"/>
              </a:ext>
            </a:extLst>
          </p:cNvPr>
          <p:cNvSpPr txBox="1"/>
          <p:nvPr/>
        </p:nvSpPr>
        <p:spPr>
          <a:xfrm>
            <a:off x="759655" y="154745"/>
            <a:ext cx="1102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Agency FB" panose="020B0503020202020204" pitchFamily="34" charset="0"/>
              </a:rPr>
              <a:t>Project Insights - Week 53 (31st Dec)</a:t>
            </a:r>
          </a:p>
        </p:txBody>
      </p:sp>
      <p:pic>
        <p:nvPicPr>
          <p:cNvPr id="3" name="Picture 2" descr="Man working on a laptop">
            <a:extLst>
              <a:ext uri="{FF2B5EF4-FFF2-40B4-BE49-F238E27FC236}">
                <a16:creationId xmlns:a16="http://schemas.microsoft.com/office/drawing/2014/main" id="{18168465-DF5D-4C70-B98D-3C6D01725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95859-272F-466E-A413-993809B98A3C}"/>
              </a:ext>
            </a:extLst>
          </p:cNvPr>
          <p:cNvSpPr txBox="1"/>
          <p:nvPr/>
        </p:nvSpPr>
        <p:spPr>
          <a:xfrm>
            <a:off x="759655" y="1221545"/>
            <a:ext cx="348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Agency FB" panose="020B0503020202020204" pitchFamily="34" charset="0"/>
              </a:rPr>
              <a:t>Credit Card Insights: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98DA1-192B-4864-A906-578BD396AF87}"/>
              </a:ext>
            </a:extLst>
          </p:cNvPr>
          <p:cNvSpPr txBox="1"/>
          <p:nvPr/>
        </p:nvSpPr>
        <p:spPr>
          <a:xfrm>
            <a:off x="1181686" y="1854961"/>
            <a:ext cx="7779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Blue &amp; Silver credit cards account for </a:t>
            </a:r>
            <a:r>
              <a:rPr lang="en-US" sz="2000" b="1" dirty="0">
                <a:solidFill>
                  <a:srgbClr val="FFC000"/>
                </a:solidFill>
                <a:latin typeface="Bahnschrift SemiBold" panose="020B0502040204020203" pitchFamily="34" charset="0"/>
              </a:rPr>
              <a:t>93</a:t>
            </a: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% of overall transactions.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DAB0A-1842-4806-95A7-4AECCFFDC94F}"/>
              </a:ext>
            </a:extLst>
          </p:cNvPr>
          <p:cNvSpPr txBox="1"/>
          <p:nvPr/>
        </p:nvSpPr>
        <p:spPr>
          <a:xfrm>
            <a:off x="759655" y="2613984"/>
            <a:ext cx="245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Agency FB" panose="020B0503020202020204" pitchFamily="34" charset="0"/>
              </a:rPr>
              <a:t>Regional Impact: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05917-E19F-4550-89FB-343A3DD8CB35}"/>
              </a:ext>
            </a:extLst>
          </p:cNvPr>
          <p:cNvSpPr txBox="1"/>
          <p:nvPr/>
        </p:nvSpPr>
        <p:spPr>
          <a:xfrm>
            <a:off x="1181686" y="3154513"/>
            <a:ext cx="7779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TX, NY &amp; CA contribute to </a:t>
            </a:r>
            <a:r>
              <a:rPr lang="en-US" sz="2000" b="1" dirty="0">
                <a:solidFill>
                  <a:srgbClr val="FFC000"/>
                </a:solidFill>
                <a:latin typeface="Bahnschrift SemiBold" panose="020B0502040204020203" pitchFamily="34" charset="0"/>
              </a:rPr>
              <a:t>68</a:t>
            </a: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% of overall revenue.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E5AADF-9449-4306-9FA9-AF3BE1B0017D}"/>
              </a:ext>
            </a:extLst>
          </p:cNvPr>
          <p:cNvSpPr txBox="1"/>
          <p:nvPr/>
        </p:nvSpPr>
        <p:spPr>
          <a:xfrm>
            <a:off x="759655" y="3757152"/>
            <a:ext cx="4206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Agency FB" panose="020B0503020202020204" pitchFamily="34" charset="0"/>
              </a:rPr>
              <a:t>Activation &amp; </a:t>
            </a:r>
            <a:r>
              <a:rPr lang="en-US" sz="2800" b="1" dirty="0" err="1">
                <a:solidFill>
                  <a:srgbClr val="FFC000"/>
                </a:solidFill>
                <a:latin typeface="Agency FB" panose="020B0503020202020204" pitchFamily="34" charset="0"/>
              </a:rPr>
              <a:t>Deliquient</a:t>
            </a:r>
            <a:r>
              <a:rPr lang="en-US" sz="2800" b="1" dirty="0">
                <a:solidFill>
                  <a:srgbClr val="FFC000"/>
                </a:solidFill>
                <a:latin typeface="Agency FB" panose="020B0503020202020204" pitchFamily="34" charset="0"/>
              </a:rPr>
              <a:t> 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D6AEF-17F3-4CB3-A4B8-6EE0F2B5E26E}"/>
              </a:ext>
            </a:extLst>
          </p:cNvPr>
          <p:cNvSpPr txBox="1"/>
          <p:nvPr/>
        </p:nvSpPr>
        <p:spPr>
          <a:xfrm>
            <a:off x="1181686" y="4280372"/>
            <a:ext cx="7779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Activation Rate: </a:t>
            </a:r>
            <a:r>
              <a:rPr lang="en-US" sz="2000" b="1" dirty="0">
                <a:solidFill>
                  <a:srgbClr val="FFC000"/>
                </a:solidFill>
                <a:latin typeface="Bahnschrift SemiBold" panose="020B0502040204020203" pitchFamily="34" charset="0"/>
              </a:rPr>
              <a:t>57.46</a:t>
            </a: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Overall declination rate is </a:t>
            </a:r>
            <a:r>
              <a:rPr lang="en-US" sz="2000" b="1" dirty="0">
                <a:solidFill>
                  <a:srgbClr val="FFC000"/>
                </a:solidFill>
                <a:latin typeface="Bahnschrift SemiBold" panose="020B0502040204020203" pitchFamily="34" charset="0"/>
              </a:rPr>
              <a:t>6.06</a:t>
            </a: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%.</a:t>
            </a:r>
            <a:endParaRPr lang="en-US" sz="2000" b="1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507BF7-A597-4283-BA30-1A2157648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8898">
            <a:off x="7570370" y="1980182"/>
            <a:ext cx="4669000" cy="54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65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183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Agency FB</vt:lpstr>
      <vt:lpstr>Arial</vt:lpstr>
      <vt:lpstr>Bahnschrift SemiBold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Kumar</dc:creator>
  <cp:lastModifiedBy>Akshay Kumar</cp:lastModifiedBy>
  <cp:revision>6</cp:revision>
  <dcterms:created xsi:type="dcterms:W3CDTF">2024-06-11T13:40:04Z</dcterms:created>
  <dcterms:modified xsi:type="dcterms:W3CDTF">2024-06-11T16:12:57Z</dcterms:modified>
</cp:coreProperties>
</file>